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57" r:id="rId4"/>
    <p:sldId id="258" r:id="rId5"/>
    <p:sldId id="259" r:id="rId6"/>
    <p:sldId id="269" r:id="rId7"/>
    <p:sldId id="266" r:id="rId8"/>
    <p:sldId id="260" r:id="rId9"/>
    <p:sldId id="262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050"/>
    <a:srgbClr val="0041BD"/>
    <a:srgbClr val="08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8163"/>
  </p:normalViewPr>
  <p:slideViewPr>
    <p:cSldViewPr snapToGrid="0">
      <p:cViewPr varScale="1">
        <p:scale>
          <a:sx n="112" d="100"/>
          <a:sy n="112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DA95-24EA-864D-B910-096AB264645B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5FD8A-52D6-E74C-8A0B-1DC1F35C5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6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- </a:t>
            </a:r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 carries blood to the brain and eyes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External - supplies the face, tongue, and scalp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[1] - https://</a:t>
            </a:r>
            <a:r>
              <a:rPr lang="en-US" b="0" i="0" u="none" strike="noStrike" dirty="0" err="1">
                <a:solidFill>
                  <a:srgbClr val="001D35"/>
                </a:solidFill>
                <a:effectLst/>
                <a:latin typeface="Google Sans"/>
              </a:rPr>
              <a:t>www.harbourvascular.com.au</a:t>
            </a:r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/conditions/stroke-mini-stroke-carotid-artery-disease/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[2] Cleveland clinic</a:t>
            </a:r>
          </a:p>
          <a:p>
            <a:endParaRPr lang="en-US" b="0" i="0" u="none" strike="noStrike" dirty="0">
              <a:solidFill>
                <a:srgbClr val="001D35"/>
              </a:solidFill>
              <a:effectLst/>
              <a:latin typeface="Google Sans"/>
            </a:endParaRP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Study will focus on atherosclerosis and the hemodynamic factors that contribute to the disease development</a:t>
            </a:r>
          </a:p>
          <a:p>
            <a:endParaRPr lang="en-US" b="0" i="0" u="none" strike="noStrike" dirty="0">
              <a:solidFill>
                <a:srgbClr val="001D35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5FD8A-52D6-E74C-8A0B-1DC1F35C5A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5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76792-B8A6-728A-BF8C-F24B9CA3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6E0E1-EAE0-7083-AC96-B776A7447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CC360-CD93-E2FB-71CA-8C7BCF298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1D35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8F3F5-E999-FB30-67F9-C9EBC2E45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5FD8A-52D6-E74C-8A0B-1DC1F35C5A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45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E5149-D915-A6D8-FADA-078E430AF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8EAA8-1540-EEB5-04E3-371B639CF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6A614-4217-03B3-12EC-92B843FAC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Absolute minimum at P4 and P 11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Maximum at P7 and P14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t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P17 to P16 decreasing (to minimum)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P16 to P15 – increasing (to peak)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P5 to P6, relatively low, peaks towards max at P7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0B6E9-06AB-BF3C-948B-AE3304020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5FD8A-52D6-E74C-8A0B-1DC1F35C5A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0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8F23C-731F-5763-61C2-CD3A2E296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4983B-FF6D-5885-1853-91B201738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CF449-51D1-2D9A-C136-E494D6F91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Absolute minimum at P4 and P 11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Maximum at P7 and P14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t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P17 to P16 decreasing (to minimum)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P16 to P15 – increasing (to peak)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P5 to P6, relatively low, peaks towards max at P7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BBE28-8F03-E405-1005-EB27FD266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5FD8A-52D6-E74C-8A0B-1DC1F35C5A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CC79E-1F43-EDFF-26DE-B74AB0BD5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F3E39-2B08-EA9C-2E14-FF6F08C79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6128E-9AE3-1669-7873-A350C24B0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Absolute minimum at P4 and P 11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Maximum at P7 and P14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t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P17 to P16 decreasing (to minimum)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P16 to P15 – increasing (to peak)</a:t>
            </a:r>
          </a:p>
          <a:p>
            <a:r>
              <a:rPr lang="en-US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P5 to P6, relatively low, peaks towards max at P7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B827D-D3FE-6B43-48F4-9183CC2B3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5FD8A-52D6-E74C-8A0B-1DC1F35C5A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8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71410-F5AF-C412-7D05-59A1ECE15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6D104-9A79-4730-37BA-7AE586055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5B6F2-BD23-FE52-58CF-D24D7421F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1D35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411AA-079B-8C74-4603-A11145FF6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5FD8A-52D6-E74C-8A0B-1DC1F35C5A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2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0B2EA-1FB1-D71C-0CD2-632B1C2BA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0E655-EC13-3565-11E6-92FE56226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F916B-F984-57EC-3923-1CB296DBE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1D35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6F4C8-A5AA-8583-EC01-A09AB7420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5FD8A-52D6-E74C-8A0B-1DC1F35C5A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7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00596-12C5-8D7E-4DD3-A9AA78DE7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AF76D-D7C8-C922-E87D-C42B3FD24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ADEB0-D353-6ADA-D30D-C31D8D319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1D35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86ABB-560A-DD7C-9148-6611554B2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5FD8A-52D6-E74C-8A0B-1DC1F35C5A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5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7A2C-9164-78E9-62A8-DC4ECA2CA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F494B-0088-DA2B-F6FC-91F8C8032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68C1F-FB11-2D24-CAB9-57CFCE3F3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F5B9-13C0-2349-BA0A-747438C57ED2}" type="datetime1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9F89C-060E-2141-34D6-5846AFCD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F48C5-D36F-A9EE-D2F9-D392E1F2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0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AA36-B780-F748-E654-B3B28A0B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2ADDE-3EF6-19BA-563B-31A1178DD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8CB5C-B1D2-9268-1AB3-942B9D33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2EE17-7F74-5C42-8967-6D2906DEAEC1}" type="datetime1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F1917-4FCC-A185-07D9-025130D2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AE614-4041-915F-8454-6119E533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9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64F8A-0765-D63B-10DF-FEC9E854A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DFB8B-43E6-6D55-710D-C481CE08A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AEE63-412A-9453-2659-06EC2E97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572-F354-7B42-BE10-376350F22749}" type="datetime1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F414F-4D1F-F7EA-3916-BE6CCACD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290E6-91CA-8FD4-EFF6-5D902CE6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3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2A79-E641-D020-DC3E-500FC866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95CB-4D7C-2218-8E05-0A9E3A5C7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539F-57DF-F44C-34DC-49B9ACD4F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A70F-9F66-684F-98E5-AEEE1AEF1C73}" type="datetime1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9A06C-8D65-7A96-1C35-7391C024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68266-5B69-2E8D-1D38-D83E9192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0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BC09-CAC7-E662-AC45-56E23F2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7F124-9415-96B8-D1ED-7AC5CA48D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430C-D0FF-AFE8-FBF5-64774DFA3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188A-E907-E046-A533-7F16A4EB9E97}" type="datetime1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1D2DD-FDCA-3A31-872F-F6FD782D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B804-FD8D-E34C-3983-8C6880A6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66A1-6ECA-0CA4-41D9-9D8D7BEE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AFAFB-75B5-2EF7-A9DA-D9F366FD6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A7FA4-C2F2-84C3-0FD4-955BCB11E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19BFD-C73D-21EA-EE1E-56C278EB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8188-4095-4E48-AAF1-27DC3D5FC00A}" type="datetime1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0AF41-3F37-BD45-4666-EB55BCD1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89C64-153B-36AA-689C-8AAC5FC4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7880-1AFE-C1A7-285C-C6247DD9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9EF0F-0416-ED65-5DBA-BD4A510A0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3DEC5-4B59-9D87-1BFC-73BD4BF8F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76C1F-5836-97C1-C50E-763E178B7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CF01B-4003-DB70-FE3D-928A3D551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E780DF-6100-26A9-C660-1656C008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9564-62BE-B344-9B91-3E91DE7736AC}" type="datetime1">
              <a:rPr lang="en-US" smtClean="0"/>
              <a:t>12/11/25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64813-F8F6-1C89-CCA1-369DF949C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951BE-16E4-A4B2-C3C0-8FF698CA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2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7C2A-7881-26E3-FA14-A1783DF6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DEFF6-B99A-FD56-3654-E4C4F049E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9F71-F507-CA40-A6D7-7FAC31081B79}" type="datetime1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2F9A1-6682-9F50-9A08-750F6D37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A3DF1-524D-796C-7541-9125ECCC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39B40-41CD-7FD2-CC93-29AA8C9FD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0495-3FDE-8444-AFA4-FD2F3C524721}" type="datetime1">
              <a:rPr lang="en-US" smtClean="0"/>
              <a:t>12/11/25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55CB4-4E63-C9AF-3013-4AF38BE5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BF4FC-9F73-18C4-85D0-6E132A5F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1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1C7C-2DBF-76D3-1E86-3264DBFA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964AB-FD4D-FE4D-62EF-6D1A3E19B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7A523-05AF-1314-ED3D-778443780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AEAD0-2BCE-9284-47A3-B229728C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0CCB-226A-1442-A8A5-BFC4B0BBF2F7}" type="datetime1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7F59F-2B10-AC4F-8E60-BEA757CAC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892D7-770C-FE2A-D648-79B70873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0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4F42-949E-1DC8-B664-C04A01BF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A4C0C-A0E4-4B24-7202-942AE5A3A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C6147-1906-7E07-A482-1DBCEB98A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5F919-A059-5574-09BB-66CC5C55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83921-E8B8-F249-A482-DDEDFA886AB7}" type="datetime1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442EF-F3E7-0C66-320C-F8ED543C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2D192-92D8-6AAC-43F6-D2B22F47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0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96B15-082B-DA43-ADF8-63B5E0B0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509FF-2388-3300-C4E4-DD4275C94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7A80E-6DE1-3170-5334-BAD611FAA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C79444-8575-8C48-B1CF-E31C8059DB33}" type="datetime1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74E4A-BDDC-5A47-C8C9-D789C53E7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8E7F2-32EE-0EE0-04E6-88E6CCFA0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6EDC2D-72B7-5B42-B6EE-27B31758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1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tiff"/><Relationship Id="rId12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video" Target="../media/media1.mp4"/><Relationship Id="rId16" Type="http://schemas.openxmlformats.org/officeDocument/2006/relationships/image" Target="../media/image31.tiff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tiff"/><Relationship Id="rId5" Type="http://schemas.microsoft.com/office/2007/relationships/media" Target="../media/media3.mp4"/><Relationship Id="rId15" Type="http://schemas.openxmlformats.org/officeDocument/2006/relationships/image" Target="../media/image30.png"/><Relationship Id="rId10" Type="http://schemas.openxmlformats.org/officeDocument/2006/relationships/notesSlide" Target="../notesSlides/notesSlide8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3C98-55BA-1ACB-BE7F-5A4855794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Bifurcation angle and stenosis of the carotid artery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14CDD-0B76-05F6-C7E4-FB594B453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Cardiovascular Mechanics</a:t>
            </a:r>
          </a:p>
          <a:p>
            <a:r>
              <a:rPr lang="en-US" dirty="0"/>
              <a:t>Tej Jolly</a:t>
            </a:r>
          </a:p>
        </p:txBody>
      </p:sp>
    </p:spTree>
    <p:extLst>
      <p:ext uri="{BB962C8B-B14F-4D97-AF65-F5344CB8AC3E}">
        <p14:creationId xmlns:p14="http://schemas.microsoft.com/office/powerpoint/2010/main" val="233778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6686-B9F5-7AF4-21C8-AB228802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87D37-88DC-6A9A-CF1B-CF811444C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C3F4-CF95-99E5-66C7-543CFC10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6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7C543-38F9-7C4C-2FDD-CD5BF9BD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0F72D1-A247-9E40-8B84-E5FE5917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11" y="311185"/>
            <a:ext cx="2638266" cy="13295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7C3B7C5-AF03-F95F-2768-81FEAA91512F}"/>
              </a:ext>
            </a:extLst>
          </p:cNvPr>
          <p:cNvGrpSpPr/>
          <p:nvPr/>
        </p:nvGrpSpPr>
        <p:grpSpPr>
          <a:xfrm>
            <a:off x="2330055" y="-621"/>
            <a:ext cx="5409571" cy="1810760"/>
            <a:chOff x="3988495" y="-242362"/>
            <a:chExt cx="7847556" cy="262683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8FA8A67-2D13-35CA-5F64-4500633B3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8495" y="-242362"/>
              <a:ext cx="7772400" cy="26268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A33825-BE5F-1081-CABD-B06028DDD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324" t="31952" r="12557"/>
            <a:stretch/>
          </p:blipFill>
          <p:spPr>
            <a:xfrm>
              <a:off x="9106422" y="596269"/>
              <a:ext cx="2729629" cy="1787494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925834F-9B1A-DA85-A609-E2AEC854E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95" y="1878634"/>
            <a:ext cx="3124560" cy="781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B7C17-4A0E-1931-512B-07B982C11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233" y="2512515"/>
            <a:ext cx="7567375" cy="45720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1EB27-91E8-1188-B18F-D7887E5C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D206C-B93F-63AD-7037-9E6AFC885EA7}"/>
              </a:ext>
            </a:extLst>
          </p:cNvPr>
          <p:cNvSpPr txBox="1"/>
          <p:nvPr/>
        </p:nvSpPr>
        <p:spPr>
          <a:xfrm>
            <a:off x="3696605" y="2588401"/>
            <a:ext cx="883618" cy="519351"/>
          </a:xfrm>
          <a:prstGeom prst="roundRect">
            <a:avLst>
              <a:gd name="adj" fmla="val 50000"/>
            </a:avLst>
          </a:prstGeom>
          <a:solidFill>
            <a:srgbClr val="0041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70 %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EAA51-1B94-10C1-6019-1FB8DC88772E}"/>
              </a:ext>
            </a:extLst>
          </p:cNvPr>
          <p:cNvSpPr txBox="1"/>
          <p:nvPr/>
        </p:nvSpPr>
        <p:spPr>
          <a:xfrm>
            <a:off x="6631358" y="2588400"/>
            <a:ext cx="883618" cy="519351"/>
          </a:xfrm>
          <a:prstGeom prst="roundRect">
            <a:avLst>
              <a:gd name="adj" fmla="val 50000"/>
            </a:avLst>
          </a:prstGeom>
          <a:solidFill>
            <a:srgbClr val="0041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30 %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EFE4E0-AC26-E29E-A6BA-634980ECB3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78783" y="3526017"/>
            <a:ext cx="4064000" cy="304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D4B76C-805D-D06C-473D-A1E03248799E}"/>
              </a:ext>
            </a:extLst>
          </p:cNvPr>
          <p:cNvSpPr txBox="1"/>
          <p:nvPr/>
        </p:nvSpPr>
        <p:spPr>
          <a:xfrm>
            <a:off x="3742311" y="305966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020695-CEDC-D8BA-62F5-638D1B153705}"/>
              </a:ext>
            </a:extLst>
          </p:cNvPr>
          <p:cNvSpPr txBox="1"/>
          <p:nvPr/>
        </p:nvSpPr>
        <p:spPr>
          <a:xfrm>
            <a:off x="6660875" y="305966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95ADE6-21FD-683C-5EFA-CA680D827A22}"/>
                  </a:ext>
                </a:extLst>
              </p:cNvPr>
              <p:cNvSpPr txBox="1"/>
              <p:nvPr/>
            </p:nvSpPr>
            <p:spPr>
              <a:xfrm>
                <a:off x="6361946" y="2026381"/>
                <a:ext cx="1394869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b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0.89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Pa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95ADE6-21FD-683C-5EFA-CA680D827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46" y="2026381"/>
                <a:ext cx="1394869" cy="485646"/>
              </a:xfrm>
              <a:prstGeom prst="rect">
                <a:avLst/>
              </a:prstGeom>
              <a:blipFill>
                <a:blip r:embed="rId8"/>
                <a:stretch>
                  <a:fillRect l="-45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4317B-7742-80D1-17A5-0CD58DB3F64A}"/>
                  </a:ext>
                </a:extLst>
              </p:cNvPr>
              <p:cNvSpPr txBox="1"/>
              <p:nvPr/>
            </p:nvSpPr>
            <p:spPr>
              <a:xfrm>
                <a:off x="3438442" y="2026381"/>
                <a:ext cx="1394869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b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0.38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Pa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4317B-7742-80D1-17A5-0CD58DB3F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442" y="2026381"/>
                <a:ext cx="1394869" cy="485646"/>
              </a:xfrm>
              <a:prstGeom prst="rect">
                <a:avLst/>
              </a:prstGeom>
              <a:blipFill>
                <a:blip r:embed="rId9"/>
                <a:stretch>
                  <a:fillRect l="-360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F7C79649-F143-0C5F-9369-651177696F48}"/>
              </a:ext>
            </a:extLst>
          </p:cNvPr>
          <p:cNvSpPr txBox="1"/>
          <p:nvPr/>
        </p:nvSpPr>
        <p:spPr>
          <a:xfrm>
            <a:off x="4768991" y="53550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No-slip</a:t>
            </a:r>
            <a:endParaRPr lang="en-US" baseline="-25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0ED3F4-20A1-50EB-80D1-B1E341B1A984}"/>
              </a:ext>
            </a:extLst>
          </p:cNvPr>
          <p:cNvGrpSpPr/>
          <p:nvPr/>
        </p:nvGrpSpPr>
        <p:grpSpPr>
          <a:xfrm>
            <a:off x="58440" y="3750249"/>
            <a:ext cx="5404948" cy="3165898"/>
            <a:chOff x="58440" y="3750249"/>
            <a:chExt cx="5404948" cy="31658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FD3F91-B7C7-6733-3BCD-2BB23303A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27" t="1" r="3081" b="15085"/>
            <a:stretch/>
          </p:blipFill>
          <p:spPr>
            <a:xfrm>
              <a:off x="58440" y="3750249"/>
              <a:ext cx="3799782" cy="289178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A68769-AA79-F31C-4953-01C9BA5693D3}"/>
                </a:ext>
              </a:extLst>
            </p:cNvPr>
            <p:cNvSpPr txBox="1"/>
            <p:nvPr/>
          </p:nvSpPr>
          <p:spPr>
            <a:xfrm>
              <a:off x="5019668" y="633970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Q</a:t>
              </a:r>
              <a:r>
                <a:rPr lang="en-US" b="1" baseline="-25000" dirty="0"/>
                <a:t>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08BBAF-D049-6986-F6D3-CAF95E966160}"/>
                </a:ext>
              </a:extLst>
            </p:cNvPr>
            <p:cNvSpPr txBox="1"/>
            <p:nvPr/>
          </p:nvSpPr>
          <p:spPr>
            <a:xfrm>
              <a:off x="389413" y="6546815"/>
              <a:ext cx="20974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Bashar </a:t>
              </a:r>
              <a:r>
                <a:rPr lang="en-US" i="1" dirty="0"/>
                <a:t>et al.</a:t>
              </a:r>
              <a:r>
                <a:rPr lang="en-US" dirty="0"/>
                <a:t> (2024)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CE5416-F511-BD7F-31F4-1002240FD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3388" y="6328879"/>
              <a:ext cx="0" cy="403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39E50B92-407F-9621-48D6-1E82BA1B8A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0138" y="349715"/>
            <a:ext cx="3029726" cy="45551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474B25-57DE-2A23-0D4E-94119CBEB735}"/>
              </a:ext>
            </a:extLst>
          </p:cNvPr>
          <p:cNvSpPr txBox="1"/>
          <p:nvPr/>
        </p:nvSpPr>
        <p:spPr>
          <a:xfrm>
            <a:off x="1515374" y="3204732"/>
            <a:ext cx="161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120 mmHg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0C3A87-F2EC-7C06-452E-90E846518947}"/>
              </a:ext>
            </a:extLst>
          </p:cNvPr>
          <p:cNvCxnSpPr>
            <a:cxnSpLocks/>
          </p:cNvCxnSpPr>
          <p:nvPr/>
        </p:nvCxnSpPr>
        <p:spPr>
          <a:xfrm flipH="1">
            <a:off x="1800876" y="3479577"/>
            <a:ext cx="306714" cy="485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0A4F8C9-3F92-9F96-915F-CA054DB5E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897295" y="311185"/>
            <a:ext cx="4157088" cy="31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9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3" grpId="0"/>
      <p:bldP spid="24" grpId="0"/>
      <p:bldP spid="31" grpId="0"/>
      <p:bldP spid="32" grpId="0"/>
      <p:bldP spid="33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C3C82-43A4-9EA0-062D-AF0FF63F7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42C5F6-8949-6EF0-201B-88547F2825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3236" y="3429000"/>
            <a:ext cx="4572000" cy="3429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6AF88C-7FF2-3D70-1410-C2766D2E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11</a:t>
            </a:fld>
            <a:endParaRPr lang="en-US"/>
          </a:p>
        </p:txBody>
      </p:sp>
      <p:pic>
        <p:nvPicPr>
          <p:cNvPr id="26" name="wss_movie_half_speed">
            <a:hlinkClick r:id="" action="ppaction://media"/>
            <a:extLst>
              <a:ext uri="{FF2B5EF4-FFF2-40B4-BE49-F238E27FC236}">
                <a16:creationId xmlns:a16="http://schemas.microsoft.com/office/drawing/2014/main" id="{63F41747-6E8D-8D65-D1DC-B52724884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36530" y="1862261"/>
            <a:ext cx="2659470" cy="1606841"/>
          </a:xfrm>
          <a:prstGeom prst="rect">
            <a:avLst/>
          </a:prstGeom>
        </p:spPr>
      </p:pic>
      <p:pic>
        <p:nvPicPr>
          <p:cNvPr id="27" name="wss_movie_half_speed">
            <a:hlinkClick r:id="" action="ppaction://media"/>
            <a:extLst>
              <a:ext uri="{FF2B5EF4-FFF2-40B4-BE49-F238E27FC236}">
                <a16:creationId xmlns:a16="http://schemas.microsoft.com/office/drawing/2014/main" id="{0F227F80-1C61-4355-F05B-926B93716C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436531" y="3536661"/>
            <a:ext cx="2659468" cy="1606839"/>
          </a:xfrm>
          <a:prstGeom prst="rect">
            <a:avLst/>
          </a:prstGeom>
        </p:spPr>
      </p:pic>
      <p:pic>
        <p:nvPicPr>
          <p:cNvPr id="28" name="wss_movie_half_speed">
            <a:hlinkClick r:id="" action="ppaction://media"/>
            <a:extLst>
              <a:ext uri="{FF2B5EF4-FFF2-40B4-BE49-F238E27FC236}">
                <a16:creationId xmlns:a16="http://schemas.microsoft.com/office/drawing/2014/main" id="{A0EF48A5-C404-2F88-DF4E-7E4176EFE7D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0506" y="3536661"/>
            <a:ext cx="2659467" cy="1606839"/>
          </a:xfrm>
          <a:prstGeom prst="rect">
            <a:avLst/>
          </a:prstGeom>
        </p:spPr>
      </p:pic>
      <p:pic>
        <p:nvPicPr>
          <p:cNvPr id="29" name="wss_movie_half_speed">
            <a:hlinkClick r:id="" action="ppaction://media"/>
            <a:extLst>
              <a:ext uri="{FF2B5EF4-FFF2-40B4-BE49-F238E27FC236}">
                <a16:creationId xmlns:a16="http://schemas.microsoft.com/office/drawing/2014/main" id="{51769AE8-F4F5-CE46-5FA1-2759A801597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0501" y="1862261"/>
            <a:ext cx="2659471" cy="16068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427A7B-08C0-32EF-BD7A-4BE04B4BFB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8664" y="4070"/>
            <a:ext cx="4566572" cy="34249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58AF352-6FC3-9C6A-EF28-0516B845511E}"/>
              </a:ext>
            </a:extLst>
          </p:cNvPr>
          <p:cNvSpPr txBox="1"/>
          <p:nvPr/>
        </p:nvSpPr>
        <p:spPr>
          <a:xfrm>
            <a:off x="2634033" y="5460642"/>
            <a:ext cx="147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Bifurcation Angle [deg.]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EBE74B-BFCA-E49A-A15A-3A29637B7968}"/>
              </a:ext>
            </a:extLst>
          </p:cNvPr>
          <p:cNvSpPr txBox="1"/>
          <p:nvPr/>
        </p:nvSpPr>
        <p:spPr>
          <a:xfrm>
            <a:off x="1878974" y="5228822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50°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476748-4E1C-BDDF-0274-C60122EAC8D0}"/>
              </a:ext>
            </a:extLst>
          </p:cNvPr>
          <p:cNvSpPr txBox="1"/>
          <p:nvPr/>
        </p:nvSpPr>
        <p:spPr>
          <a:xfrm>
            <a:off x="4609295" y="5228822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70°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9D3420-999B-371C-0095-7D758C40F783}"/>
              </a:ext>
            </a:extLst>
          </p:cNvPr>
          <p:cNvSpPr txBox="1"/>
          <p:nvPr/>
        </p:nvSpPr>
        <p:spPr>
          <a:xfrm>
            <a:off x="354806" y="409385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0 %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C4ABCB-6473-6A89-3DBA-955510B50373}"/>
              </a:ext>
            </a:extLst>
          </p:cNvPr>
          <p:cNvSpPr txBox="1"/>
          <p:nvPr/>
        </p:nvSpPr>
        <p:spPr>
          <a:xfrm rot="16200000">
            <a:off x="-129469" y="3345991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Stenosis [%]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4AC52-7817-F96C-E9AB-7A878BEDFB54}"/>
              </a:ext>
            </a:extLst>
          </p:cNvPr>
          <p:cNvSpPr txBox="1"/>
          <p:nvPr/>
        </p:nvSpPr>
        <p:spPr>
          <a:xfrm>
            <a:off x="320342" y="2542570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30 %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A60967D-5339-7E9C-C46C-F040553FA05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7063" t="79624" r="21826" b="13428"/>
          <a:stretch/>
        </p:blipFill>
        <p:spPr>
          <a:xfrm>
            <a:off x="1150530" y="1534655"/>
            <a:ext cx="4572000" cy="47651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7124619-CE28-2405-F14D-062CF0ECE25B}"/>
              </a:ext>
            </a:extLst>
          </p:cNvPr>
          <p:cNvSpPr txBox="1"/>
          <p:nvPr/>
        </p:nvSpPr>
        <p:spPr>
          <a:xfrm>
            <a:off x="3996165" y="1385165"/>
            <a:ext cx="1674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70                  [dyne/cm2]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166156-69B2-CC62-AD6D-D189A75C65F0}"/>
              </a:ext>
            </a:extLst>
          </p:cNvPr>
          <p:cNvSpPr txBox="1"/>
          <p:nvPr/>
        </p:nvSpPr>
        <p:spPr>
          <a:xfrm>
            <a:off x="2634033" y="1385165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618C6D-F098-9F63-5F4D-D1F7B19094E3}"/>
              </a:ext>
            </a:extLst>
          </p:cNvPr>
          <p:cNvCxnSpPr/>
          <p:nvPr/>
        </p:nvCxnSpPr>
        <p:spPr>
          <a:xfrm flipV="1">
            <a:off x="2762759" y="1603799"/>
            <a:ext cx="0" cy="2318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7ABB8B6-A03C-8E96-54A5-5C2DBFE8BAE4}"/>
              </a:ext>
            </a:extLst>
          </p:cNvPr>
          <p:cNvCxnSpPr/>
          <p:nvPr/>
        </p:nvCxnSpPr>
        <p:spPr>
          <a:xfrm flipV="1">
            <a:off x="4171033" y="1603799"/>
            <a:ext cx="0" cy="2318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8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73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3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734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B9A1B-A3FE-77F6-1392-6FE7344B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E2A0-BEB1-6715-D45A-462E7F55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3FEBA-AFFE-AC6F-343A-6DED7D39C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07B44-7EBD-EB20-75FC-B292F2A0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5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showing the location of your carotid arteries.">
            <a:extLst>
              <a:ext uri="{FF2B5EF4-FFF2-40B4-BE49-F238E27FC236}">
                <a16:creationId xmlns:a16="http://schemas.microsoft.com/office/drawing/2014/main" id="{EA52F762-1D8C-64D0-C617-1DA4CC3D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0"/>
            <a:ext cx="4943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oke, TIA &amp; carotid artery disease I Dr Mayo Theivendran">
            <a:extLst>
              <a:ext uri="{FF2B5EF4-FFF2-40B4-BE49-F238E27FC236}">
                <a16:creationId xmlns:a16="http://schemas.microsoft.com/office/drawing/2014/main" id="{5E99A716-1B44-D869-91F2-F79DE555A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"/>
          <a:stretch/>
        </p:blipFill>
        <p:spPr bwMode="auto">
          <a:xfrm>
            <a:off x="0" y="0"/>
            <a:ext cx="47405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D672C-7792-D271-43D6-A5033E31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1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C9F0-2E93-C477-22DA-526ED252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1DA04-D069-B139-8195-BA864C4E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3</a:t>
            </a:fld>
            <a:endParaRPr lang="en-US"/>
          </a:p>
        </p:txBody>
      </p:sp>
      <p:pic>
        <p:nvPicPr>
          <p:cNvPr id="3079" name="Picture 7" descr="Figure 7. ">
            <a:extLst>
              <a:ext uri="{FF2B5EF4-FFF2-40B4-BE49-F238E27FC236}">
                <a16:creationId xmlns:a16="http://schemas.microsoft.com/office/drawing/2014/main" id="{BCA98C21-E655-6C3B-BB55-EE8D05CE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932" y="136525"/>
            <a:ext cx="6949068" cy="480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Figure 3. ">
            <a:extLst>
              <a:ext uri="{FF2B5EF4-FFF2-40B4-BE49-F238E27FC236}">
                <a16:creationId xmlns:a16="http://schemas.microsoft.com/office/drawing/2014/main" id="{1B16FD81-0EE5-EC4F-AA20-96DB1628D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1" y="1201926"/>
            <a:ext cx="4967690" cy="39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45F90620-F0F4-673A-91BA-380C8B06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80" y="5124503"/>
            <a:ext cx="4598639" cy="147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19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E8415-946D-DD75-49D9-BC8969E76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5918B-DCA8-75EA-FE28-3B91232B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35D78-D455-8CBF-F309-02EF2215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225259"/>
            <a:ext cx="3581401" cy="4496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130572-131D-20B8-4C78-375B0BE1A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8131"/>
            <a:ext cx="4112671" cy="4202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355F6C-9C04-C6BD-123A-67DDF072C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710" y="2211611"/>
            <a:ext cx="4041290" cy="42062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4A84C3-9708-1B7C-3090-0B07035D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Bashar </a:t>
            </a:r>
            <a:r>
              <a:rPr lang="en-US" i="1" dirty="0"/>
              <a:t>et al.</a:t>
            </a:r>
            <a:r>
              <a:rPr lang="en-US" dirty="0"/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166627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1976-FED1-9FF1-C761-C3C54F5B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99E2-4247-B792-C531-1FAC7548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35341-321A-AAEB-2F01-546A86651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2EECF-AB1A-BD1A-DD0D-35757089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4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62566-DFBE-258B-0454-6794A3AD9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FC6D7-D98F-DAC2-6862-9699C3B5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46A65B-7C29-3239-2368-33BEFE9C0BE3}"/>
              </a:ext>
            </a:extLst>
          </p:cNvPr>
          <p:cNvGrpSpPr/>
          <p:nvPr/>
        </p:nvGrpSpPr>
        <p:grpSpPr>
          <a:xfrm>
            <a:off x="1583982" y="-186720"/>
            <a:ext cx="9392960" cy="7044720"/>
            <a:chOff x="2695140" y="318732"/>
            <a:chExt cx="6863053" cy="51472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E847F9-A324-3552-675F-E6573B52AB6B}"/>
                </a:ext>
              </a:extLst>
            </p:cNvPr>
            <p:cNvGrpSpPr/>
            <p:nvPr/>
          </p:nvGrpSpPr>
          <p:grpSpPr>
            <a:xfrm>
              <a:off x="2695140" y="318732"/>
              <a:ext cx="6863053" cy="5147290"/>
              <a:chOff x="6693236" y="3429000"/>
              <a:chExt cx="4572000" cy="34290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A42E624-6BCB-8F0A-F9D4-1AE07A1B4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3236" y="3429000"/>
                <a:ext cx="4572000" cy="34290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7BD968-37EA-7623-E3BF-9B5EFBF06D88}"/>
                  </a:ext>
                </a:extLst>
              </p:cNvPr>
              <p:cNvSpPr/>
              <p:nvPr/>
            </p:nvSpPr>
            <p:spPr>
              <a:xfrm>
                <a:off x="6936377" y="3429000"/>
                <a:ext cx="4232366" cy="31677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172A65-29E3-BFD6-4241-6C0B057F2FCD}"/>
                </a:ext>
              </a:extLst>
            </p:cNvPr>
            <p:cNvCxnSpPr>
              <a:cxnSpLocks/>
            </p:cNvCxnSpPr>
            <p:nvPr/>
          </p:nvCxnSpPr>
          <p:spPr>
            <a:xfrm>
              <a:off x="3135085" y="4965754"/>
              <a:ext cx="4776463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0C4782-361A-88A3-921A-124F3B233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148" y="795130"/>
              <a:ext cx="0" cy="417062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E89C4DC-A1C7-CB6A-2C5A-321D8CDA7E42}"/>
              </a:ext>
            </a:extLst>
          </p:cNvPr>
          <p:cNvGrpSpPr/>
          <p:nvPr/>
        </p:nvGrpSpPr>
        <p:grpSpPr>
          <a:xfrm>
            <a:off x="2704599" y="659663"/>
            <a:ext cx="1769277" cy="2458537"/>
            <a:chOff x="1747278" y="197840"/>
            <a:chExt cx="2337042" cy="32474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C9AFD9C-B2FB-B25B-AC43-00B5113B3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3982" b="15859"/>
            <a:stretch/>
          </p:blipFill>
          <p:spPr>
            <a:xfrm>
              <a:off x="1747278" y="197840"/>
              <a:ext cx="2337042" cy="3247488"/>
            </a:xfrm>
            <a:prstGeom prst="rect">
              <a:avLst/>
            </a:prstGeom>
          </p:spPr>
        </p:pic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E45B949-0363-BA8E-6798-F49A693C51DF}"/>
                </a:ext>
              </a:extLst>
            </p:cNvPr>
            <p:cNvSpPr/>
            <p:nvPr/>
          </p:nvSpPr>
          <p:spPr>
            <a:xfrm rot="20593572">
              <a:off x="2074835" y="1150633"/>
              <a:ext cx="398015" cy="1115846"/>
            </a:xfrm>
            <a:prstGeom prst="arc">
              <a:avLst>
                <a:gd name="adj1" fmla="val 16535319"/>
                <a:gd name="adj2" fmla="val 4246641"/>
              </a:avLst>
            </a:prstGeom>
            <a:ln w="9525">
              <a:solidFill>
                <a:srgbClr val="525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hord 37">
              <a:extLst>
                <a:ext uri="{FF2B5EF4-FFF2-40B4-BE49-F238E27FC236}">
                  <a16:creationId xmlns:a16="http://schemas.microsoft.com/office/drawing/2014/main" id="{7E12CB35-7F55-9CC6-D08F-BBD9B2FD968B}"/>
                </a:ext>
              </a:extLst>
            </p:cNvPr>
            <p:cNvSpPr/>
            <p:nvPr/>
          </p:nvSpPr>
          <p:spPr>
            <a:xfrm rot="9498835">
              <a:off x="2074597" y="1130716"/>
              <a:ext cx="359349" cy="1037601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274AB34-22DC-2D48-C13A-E7F162F1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982" b="15859"/>
          <a:stretch/>
        </p:blipFill>
        <p:spPr>
          <a:xfrm>
            <a:off x="2562709" y="3568109"/>
            <a:ext cx="1769277" cy="245853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1ADA0BC-8622-5B4C-CC31-AA50A0522252}"/>
              </a:ext>
            </a:extLst>
          </p:cNvPr>
          <p:cNvGrpSpPr/>
          <p:nvPr/>
        </p:nvGrpSpPr>
        <p:grpSpPr>
          <a:xfrm>
            <a:off x="6678773" y="645375"/>
            <a:ext cx="1769277" cy="2458537"/>
            <a:chOff x="1747278" y="197840"/>
            <a:chExt cx="2337042" cy="324748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DC935EA-FAA5-84E7-6C00-0415502C2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3982" b="15859"/>
            <a:stretch/>
          </p:blipFill>
          <p:spPr>
            <a:xfrm>
              <a:off x="1747278" y="197840"/>
              <a:ext cx="2337042" cy="3247488"/>
            </a:xfrm>
            <a:prstGeom prst="rect">
              <a:avLst/>
            </a:prstGeom>
          </p:spPr>
        </p:pic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23F1F439-5C7A-61D1-786E-6D063816208B}"/>
                </a:ext>
              </a:extLst>
            </p:cNvPr>
            <p:cNvSpPr/>
            <p:nvPr/>
          </p:nvSpPr>
          <p:spPr>
            <a:xfrm rot="20593572">
              <a:off x="2074835" y="1150633"/>
              <a:ext cx="398015" cy="1115846"/>
            </a:xfrm>
            <a:prstGeom prst="arc">
              <a:avLst>
                <a:gd name="adj1" fmla="val 16535319"/>
                <a:gd name="adj2" fmla="val 4246641"/>
              </a:avLst>
            </a:prstGeom>
            <a:ln w="9525">
              <a:solidFill>
                <a:srgbClr val="52505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hord 60">
              <a:extLst>
                <a:ext uri="{FF2B5EF4-FFF2-40B4-BE49-F238E27FC236}">
                  <a16:creationId xmlns:a16="http://schemas.microsoft.com/office/drawing/2014/main" id="{0B95F17C-437F-772E-F72C-758FC4676B54}"/>
                </a:ext>
              </a:extLst>
            </p:cNvPr>
            <p:cNvSpPr/>
            <p:nvPr/>
          </p:nvSpPr>
          <p:spPr>
            <a:xfrm rot="9498835">
              <a:off x="2074597" y="1130716"/>
              <a:ext cx="359349" cy="1037601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F9544-396E-A87F-C653-1B447D64D8F7}"/>
              </a:ext>
            </a:extLst>
          </p:cNvPr>
          <p:cNvGrpSpPr/>
          <p:nvPr/>
        </p:nvGrpSpPr>
        <p:grpSpPr>
          <a:xfrm>
            <a:off x="6678773" y="961313"/>
            <a:ext cx="1769277" cy="5071480"/>
            <a:chOff x="5969082" y="159069"/>
            <a:chExt cx="2337042" cy="669893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95ED17D-4E34-57A7-6B88-89A93EAF7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3982" b="15859"/>
            <a:stretch/>
          </p:blipFill>
          <p:spPr>
            <a:xfrm>
              <a:off x="5969082" y="3610512"/>
              <a:ext cx="2337042" cy="3247488"/>
            </a:xfrm>
            <a:prstGeom prst="rect">
              <a:avLst/>
            </a:prstGeom>
          </p:spPr>
        </p:pic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BA35E7C-109F-1357-439D-9BEFAC1C74E2}"/>
                </a:ext>
              </a:extLst>
            </p:cNvPr>
            <p:cNvSpPr/>
            <p:nvPr/>
          </p:nvSpPr>
          <p:spPr>
            <a:xfrm rot="19613313">
              <a:off x="6614006" y="4403892"/>
              <a:ext cx="1496507" cy="1490145"/>
            </a:xfrm>
            <a:prstGeom prst="arc">
              <a:avLst>
                <a:gd name="adj1" fmla="val 16200000"/>
                <a:gd name="adj2" fmla="val 19878526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391ADD-98D7-9FA7-C426-BBA66AD1A69B}"/>
                </a:ext>
              </a:extLst>
            </p:cNvPr>
            <p:cNvSpPr txBox="1"/>
            <p:nvPr/>
          </p:nvSpPr>
          <p:spPr>
            <a:xfrm>
              <a:off x="7127367" y="4028843"/>
              <a:ext cx="501396" cy="48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⍺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DBD8F13-0FAB-864B-6AD6-8792A86AB391}"/>
                </a:ext>
              </a:extLst>
            </p:cNvPr>
            <p:cNvSpPr/>
            <p:nvPr/>
          </p:nvSpPr>
          <p:spPr>
            <a:xfrm rot="19613313">
              <a:off x="6614006" y="534118"/>
              <a:ext cx="1496507" cy="1490145"/>
            </a:xfrm>
            <a:prstGeom prst="arc">
              <a:avLst>
                <a:gd name="adj1" fmla="val 16200000"/>
                <a:gd name="adj2" fmla="val 19878526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02B13F1-BF49-ED0F-E024-DEB7BD150E20}"/>
                </a:ext>
              </a:extLst>
            </p:cNvPr>
            <p:cNvSpPr txBox="1"/>
            <p:nvPr/>
          </p:nvSpPr>
          <p:spPr>
            <a:xfrm>
              <a:off x="7127367" y="159069"/>
              <a:ext cx="501396" cy="48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⍺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1FD3A31-F5F7-0498-7123-95A10A9CDD5F}"/>
              </a:ext>
            </a:extLst>
          </p:cNvPr>
          <p:cNvCxnSpPr>
            <a:cxnSpLocks/>
          </p:cNvCxnSpPr>
          <p:nvPr/>
        </p:nvCxnSpPr>
        <p:spPr>
          <a:xfrm flipV="1">
            <a:off x="3058376" y="1715598"/>
            <a:ext cx="147492" cy="70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872907-20AE-B127-2716-A738D2002020}"/>
              </a:ext>
            </a:extLst>
          </p:cNvPr>
          <p:cNvCxnSpPr>
            <a:cxnSpLocks/>
          </p:cNvCxnSpPr>
          <p:nvPr/>
        </p:nvCxnSpPr>
        <p:spPr>
          <a:xfrm flipV="1">
            <a:off x="7033647" y="1715598"/>
            <a:ext cx="147492" cy="70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93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CAB2-B1C1-ED26-2486-6733F1816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A825A2FF-BC9F-5BE3-4B62-3E30D81B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35476"/>
            <a:ext cx="7772400" cy="46959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848113-E689-CC79-D8C3-A2007B95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C8533-DC78-CDD5-CEFE-D9A3CAE6E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845" y="1089989"/>
            <a:ext cx="3328310" cy="4200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DCC6EB-C0D6-836D-99E2-A503855813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b="6937"/>
          <a:stretch/>
        </p:blipFill>
        <p:spPr>
          <a:xfrm>
            <a:off x="389106" y="1096226"/>
            <a:ext cx="3581401" cy="419423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9087537-75E1-D199-D5F4-927B2590BD06}"/>
              </a:ext>
            </a:extLst>
          </p:cNvPr>
          <p:cNvGrpSpPr/>
          <p:nvPr/>
        </p:nvGrpSpPr>
        <p:grpSpPr>
          <a:xfrm>
            <a:off x="10226363" y="825693"/>
            <a:ext cx="3641102" cy="4695967"/>
            <a:chOff x="10234130" y="770021"/>
            <a:chExt cx="3742605" cy="48268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DACF9A-C1A8-8049-BCAD-B2646280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3153"/>
            <a:stretch/>
          </p:blipFill>
          <p:spPr>
            <a:xfrm>
              <a:off x="10234130" y="770021"/>
              <a:ext cx="3742605" cy="4826876"/>
            </a:xfrm>
            <a:prstGeom prst="rect">
              <a:avLst/>
            </a:prstGeom>
          </p:spPr>
        </p:pic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4B0B167-649C-9A57-8441-0C072D8F4139}"/>
                </a:ext>
              </a:extLst>
            </p:cNvPr>
            <p:cNvSpPr/>
            <p:nvPr/>
          </p:nvSpPr>
          <p:spPr>
            <a:xfrm rot="1416043">
              <a:off x="10697116" y="1640198"/>
              <a:ext cx="1132943" cy="1128126"/>
            </a:xfrm>
            <a:prstGeom prst="arc">
              <a:avLst>
                <a:gd name="adj1" fmla="val 14049598"/>
                <a:gd name="adj2" fmla="val 1921938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571BF4-1404-4420-35C1-D9D2EBD63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6211" y="1460585"/>
              <a:ext cx="230476" cy="4848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626F91-EAAD-DED2-B986-EDD1B5209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4217" y="1945401"/>
              <a:ext cx="337531" cy="3436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CFB31B-4110-FFF7-A1C8-80192DEC6AF0}"/>
                </a:ext>
              </a:extLst>
            </p:cNvPr>
            <p:cNvSpPr txBox="1"/>
            <p:nvPr/>
          </p:nvSpPr>
          <p:spPr>
            <a:xfrm>
              <a:off x="11335407" y="1393793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+20</a:t>
              </a:r>
              <a:r>
                <a:rPr lang="en-US" sz="1800" dirty="0"/>
                <a:t>°</a:t>
              </a:r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E96330-4771-6DA3-3E60-08AA6257F4B4}"/>
              </a:ext>
            </a:extLst>
          </p:cNvPr>
          <p:cNvGrpSpPr>
            <a:grpSpLocks noChangeAspect="1"/>
          </p:cNvGrpSpPr>
          <p:nvPr/>
        </p:nvGrpSpPr>
        <p:grpSpPr>
          <a:xfrm>
            <a:off x="6090076" y="825924"/>
            <a:ext cx="7779103" cy="4700016"/>
            <a:chOff x="6009981" y="792337"/>
            <a:chExt cx="7973558" cy="481750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521ACA-A859-B32C-D732-204E507B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9981" y="792337"/>
              <a:ext cx="7973558" cy="4817504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B44A62-1139-55C2-1F57-C1EE10930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8656" y="3190223"/>
              <a:ext cx="374635" cy="1779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A73727-08F1-02FD-09A5-001704166845}"/>
                </a:ext>
              </a:extLst>
            </p:cNvPr>
            <p:cNvSpPr txBox="1"/>
            <p:nvPr/>
          </p:nvSpPr>
          <p:spPr>
            <a:xfrm>
              <a:off x="8521931" y="3183459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3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09A58-6E12-FF24-3C61-269A9A2E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9CE667-6FB5-CC40-7ACC-BB030FC5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00" y="1081017"/>
            <a:ext cx="9335650" cy="56404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44DB1E-1172-8D88-881F-FFF531071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00" y="1081017"/>
            <a:ext cx="9335650" cy="56404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80BA05-203B-2328-AE32-92FB59D4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DC2D-72B7-5B42-B6EE-27B317585016}" type="slidenum">
              <a:rPr lang="en-US" smtClean="0"/>
              <a:t>8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CD5966-BFDF-F0D5-C01B-6232CBD8CF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571" r="19571"/>
          <a:stretch/>
        </p:blipFill>
        <p:spPr>
          <a:xfrm>
            <a:off x="2331765" y="136525"/>
            <a:ext cx="2347281" cy="2330332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BCBE06-414D-E638-B8B5-515657D95D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766" t="5047" r="9487" b="7306"/>
          <a:stretch/>
        </p:blipFill>
        <p:spPr>
          <a:xfrm>
            <a:off x="8533822" y="879746"/>
            <a:ext cx="3260386" cy="32124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25A384-59DC-3048-706E-69FF20696946}"/>
              </a:ext>
            </a:extLst>
          </p:cNvPr>
          <p:cNvSpPr txBox="1"/>
          <p:nvPr/>
        </p:nvSpPr>
        <p:spPr>
          <a:xfrm>
            <a:off x="5013788" y="5776983"/>
            <a:ext cx="2164423" cy="519351"/>
          </a:xfrm>
          <a:prstGeom prst="roundRect">
            <a:avLst>
              <a:gd name="adj" fmla="val 50000"/>
            </a:avLst>
          </a:prstGeom>
          <a:solidFill>
            <a:srgbClr val="0041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1.7 x 10</a:t>
            </a:r>
            <a:r>
              <a:rPr lang="en-US" baseline="30000" dirty="0">
                <a:solidFill>
                  <a:schemeClr val="bg1"/>
                </a:solidFill>
              </a:rPr>
              <a:t>5  </a:t>
            </a:r>
            <a:r>
              <a:rPr lang="en-US" dirty="0">
                <a:solidFill>
                  <a:schemeClr val="bg1"/>
                </a:solidFill>
              </a:rPr>
              <a:t>elements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6C9A06-F414-6752-4008-DF8A230AFC1F}"/>
              </a:ext>
            </a:extLst>
          </p:cNvPr>
          <p:cNvCxnSpPr>
            <a:cxnSpLocks/>
          </p:cNvCxnSpPr>
          <p:nvPr/>
        </p:nvCxnSpPr>
        <p:spPr>
          <a:xfrm flipH="1" flipV="1">
            <a:off x="8702936" y="2466857"/>
            <a:ext cx="50175" cy="401770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5A547-5646-CC4F-1BDA-E86D066A3206}"/>
              </a:ext>
            </a:extLst>
          </p:cNvPr>
          <p:cNvCxnSpPr>
            <a:cxnSpLocks/>
          </p:cNvCxnSpPr>
          <p:nvPr/>
        </p:nvCxnSpPr>
        <p:spPr>
          <a:xfrm flipV="1">
            <a:off x="9367365" y="3429000"/>
            <a:ext cx="1954161" cy="275541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BD3347-C7ED-1574-4430-0A972B5F5C3D}"/>
              </a:ext>
            </a:extLst>
          </p:cNvPr>
          <p:cNvSpPr txBox="1"/>
          <p:nvPr/>
        </p:nvSpPr>
        <p:spPr>
          <a:xfrm>
            <a:off x="9082011" y="501649"/>
            <a:ext cx="2164008" cy="519351"/>
          </a:xfrm>
          <a:prstGeom prst="roundRect">
            <a:avLst>
              <a:gd name="adj" fmla="val 50000"/>
            </a:avLst>
          </a:prstGeom>
          <a:solidFill>
            <a:srgbClr val="0041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 boundary layers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46D61C-4B59-8FEF-ADD6-EFFFC4F39138}"/>
              </a:ext>
            </a:extLst>
          </p:cNvPr>
          <p:cNvSpPr txBox="1"/>
          <p:nvPr/>
        </p:nvSpPr>
        <p:spPr>
          <a:xfrm>
            <a:off x="59096" y="879746"/>
            <a:ext cx="2164008" cy="519351"/>
          </a:xfrm>
          <a:prstGeom prst="roundRect">
            <a:avLst>
              <a:gd name="adj" fmla="val 50000"/>
            </a:avLst>
          </a:prstGeom>
          <a:solidFill>
            <a:srgbClr val="0041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Local refinement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DFD8B24-3BA1-AB6E-2E64-5C6242CEF1F5}"/>
              </a:ext>
            </a:extLst>
          </p:cNvPr>
          <p:cNvCxnSpPr>
            <a:cxnSpLocks/>
          </p:cNvCxnSpPr>
          <p:nvPr/>
        </p:nvCxnSpPr>
        <p:spPr>
          <a:xfrm>
            <a:off x="2755557" y="1767016"/>
            <a:ext cx="3042967" cy="1661984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62DC67-EC21-4C6C-B1A4-BC1B5FD78EB9}"/>
              </a:ext>
            </a:extLst>
          </p:cNvPr>
          <p:cNvCxnSpPr>
            <a:cxnSpLocks/>
          </p:cNvCxnSpPr>
          <p:nvPr/>
        </p:nvCxnSpPr>
        <p:spPr>
          <a:xfrm flipV="1">
            <a:off x="2755557" y="1399097"/>
            <a:ext cx="358346" cy="36791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69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3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294</Words>
  <Application>Microsoft Macintosh PowerPoint</Application>
  <PresentationFormat>Widescreen</PresentationFormat>
  <Paragraphs>75</Paragraphs>
  <Slides>12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 Math</vt:lpstr>
      <vt:lpstr>Google Sans</vt:lpstr>
      <vt:lpstr>Times New Roman</vt:lpstr>
      <vt:lpstr>Office Theme</vt:lpstr>
      <vt:lpstr>Bifurcation angle and stenosis of the carotid artery</vt:lpstr>
      <vt:lpstr>Background</vt:lpstr>
      <vt:lpstr>PowerPoint Presentation</vt:lpstr>
      <vt:lpstr>PowerPoint Presentation</vt:lpstr>
      <vt:lpstr>Bashar et al. (2024)</vt:lpstr>
      <vt:lpstr>Methodology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 Karna Jolly</dc:creator>
  <cp:lastModifiedBy>Tej Karna Jolly</cp:lastModifiedBy>
  <cp:revision>10</cp:revision>
  <dcterms:created xsi:type="dcterms:W3CDTF">2025-05-01T13:22:18Z</dcterms:created>
  <dcterms:modified xsi:type="dcterms:W3CDTF">2025-12-11T18:30:45Z</dcterms:modified>
</cp:coreProperties>
</file>